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6"/>
    <p:restoredTop sz="95781"/>
  </p:normalViewPr>
  <p:slideViewPr>
    <p:cSldViewPr snapToGrid="0">
      <p:cViewPr varScale="1">
        <p:scale>
          <a:sx n="110" d="100"/>
          <a:sy n="110" d="100"/>
        </p:scale>
        <p:origin x="39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4/20/23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4/20/23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4/20/23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4/20/23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4/20/23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4/20/23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4/20/23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4/20/23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4/20/23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4/20/23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4/20/23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4/20/23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B546B59-AB79-A667-E93A-FA75178869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44148" y="2157413"/>
            <a:ext cx="1847852" cy="1271586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sz="3300" b="1" dirty="0">
                <a:latin typeface="Calibri" panose="020F0502020204030204" pitchFamily="34" charset="0"/>
                <a:cs typeface="Calibri" panose="020F0502020204030204" pitchFamily="34" charset="0"/>
              </a:rPr>
              <a:t>FACT SHEET</a:t>
            </a:r>
          </a:p>
          <a:p>
            <a:r>
              <a:rPr lang="en-US" sz="3300" b="1" dirty="0">
                <a:latin typeface="Calibri" panose="020F0502020204030204" pitchFamily="34" charset="0"/>
                <a:cs typeface="Calibri" panose="020F0502020204030204" pitchFamily="34" charset="0"/>
              </a:rPr>
              <a:t>Winemaking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66667D8-84EB-8151-11F1-9CC331E8AF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429104"/>
              </p:ext>
            </p:extLst>
          </p:nvPr>
        </p:nvGraphicFramePr>
        <p:xfrm>
          <a:off x="214312" y="1"/>
          <a:ext cx="10129836" cy="6943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2459">
                  <a:extLst>
                    <a:ext uri="{9D8B030D-6E8A-4147-A177-3AD203B41FA5}">
                      <a16:colId xmlns:a16="http://schemas.microsoft.com/office/drawing/2014/main" val="2154565968"/>
                    </a:ext>
                  </a:extLst>
                </a:gridCol>
                <a:gridCol w="3339704">
                  <a:extLst>
                    <a:ext uri="{9D8B030D-6E8A-4147-A177-3AD203B41FA5}">
                      <a16:colId xmlns:a16="http://schemas.microsoft.com/office/drawing/2014/main" val="497059384"/>
                    </a:ext>
                  </a:extLst>
                </a:gridCol>
                <a:gridCol w="1725214">
                  <a:extLst>
                    <a:ext uri="{9D8B030D-6E8A-4147-A177-3AD203B41FA5}">
                      <a16:colId xmlns:a16="http://schemas.microsoft.com/office/drawing/2014/main" val="3739231116"/>
                    </a:ext>
                  </a:extLst>
                </a:gridCol>
                <a:gridCol w="2532459">
                  <a:extLst>
                    <a:ext uri="{9D8B030D-6E8A-4147-A177-3AD203B41FA5}">
                      <a16:colId xmlns:a16="http://schemas.microsoft.com/office/drawing/2014/main" val="1495317191"/>
                    </a:ext>
                  </a:extLst>
                </a:gridCol>
              </a:tblGrid>
              <a:tr h="32924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Problem?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Symptoms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dnature PCR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813456"/>
                  </a:ext>
                </a:extLst>
              </a:tr>
              <a:tr h="718352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Leather, animal through to spice/Band Aid aroma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Aroma varies depending on wine variety and size of issue.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Brettanomyces</a:t>
                      </a:r>
                    </a:p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Single Species (can be performed on wine, barrels, </a:t>
                      </a:r>
                      <a:r>
                        <a:rPr lang="en-US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bottles et)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031297"/>
                  </a:ext>
                </a:extLst>
              </a:tr>
              <a:tr h="718352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Acidification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High levels of acid &amp; lactic acid caused by sugar fermentation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Lactobacillus, Pediococcus, Oenoncoccus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  panel plus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074808"/>
                  </a:ext>
                </a:extLst>
              </a:tr>
              <a:tr h="98352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Geranium taint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Sorbic acid added to wine as a preservative, can reduce to sorbyl alcohol which reacts to form 2-ethoxyhexa-3,5-diene – this is the geranium character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Oenococcus, Lactobacillus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 panel plus or custom panel*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164035"/>
                  </a:ext>
                </a:extLst>
              </a:tr>
              <a:tr h="718352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Gives an aroma that is like a mouse cage.  Formed via metabolism of amino acids found in grapes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Brettanomyces,</a:t>
                      </a:r>
                    </a:p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Oenococcus, Lactobacillus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 panel plus</a:t>
                      </a:r>
                    </a:p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097843"/>
                  </a:ext>
                </a:extLst>
              </a:tr>
              <a:tr h="718352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Bitterness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When glycerol metabolises, it forms acrolein which reacts with red wine phenolics to form a bitter character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Lactobacillus, Pediococcus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Bacto Panel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234134"/>
                  </a:ext>
                </a:extLst>
              </a:tr>
              <a:tr h="718352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Mannitol off </a:t>
                      </a:r>
                      <a:r>
                        <a:rPr lang="en-US" sz="14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flavour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Mannitol, acetic &amp; lactic acid can form from a reduction in fructose.  Gives wine a vinegar, slightly sweet taste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Lactobacillus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Single Species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158483"/>
                  </a:ext>
                </a:extLst>
              </a:tr>
              <a:tr h="718352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Ropiness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 a viscous/oily and is caused by the metabolism of glucose to form dextrin polysaccharide.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Pediococcus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Single Species</a:t>
                      </a:r>
                    </a:p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8220715"/>
                  </a:ext>
                </a:extLst>
              </a:tr>
              <a:tr h="61756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Overproduction of diacetyl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Formed by citric acid or sugar metabolising. Wine is buttery or ‘whey-like’.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Lactobacillus, Pediococcus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Bacto Panel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40780"/>
                  </a:ext>
                </a:extLst>
              </a:tr>
              <a:tr h="617560">
                <a:tc gridSpan="4">
                  <a:txBody>
                    <a:bodyPr/>
                    <a:lstStyle/>
                    <a:p>
                      <a:r>
                        <a:rPr lang="en-US" sz="1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*custom panels can be developed to meet your requirements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113788"/>
                  </a:ext>
                </a:extLst>
              </a:tr>
            </a:tbl>
          </a:graphicData>
        </a:graphic>
      </p:graphicFrame>
      <p:pic>
        <p:nvPicPr>
          <p:cNvPr id="8" name="Picture 7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D439B8E3-AE08-A3D3-3A29-DD88B38C54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836" y="0"/>
            <a:ext cx="1768475" cy="176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705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200</TotalTime>
  <Words>238</Words>
  <Application>Microsoft Macintosh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Belinda Beath Mackay</dc:creator>
  <cp:lastModifiedBy>Belinda Beath Mackay</cp:lastModifiedBy>
  <cp:revision>2</cp:revision>
  <dcterms:created xsi:type="dcterms:W3CDTF">2023-04-18T23:53:43Z</dcterms:created>
  <dcterms:modified xsi:type="dcterms:W3CDTF">2023-04-19T23:43:31Z</dcterms:modified>
</cp:coreProperties>
</file>